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Slab"/>
      <p:regular r:id="rId31"/>
      <p:bold r:id="rId32"/>
    </p:embeddedFon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Slab-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font" Target="fonts/RobotoSlab-bold.fntdata"/><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c6f75fc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c6f75fc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fd237c329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fd237c329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fd237c329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fd237c329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fd237c329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fd237c329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fd237c329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fd237c329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fd237c329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fd237c329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fd237c329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fd237c329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fd237c329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fd237c329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fd237c329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fd237c329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fd237c329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fd237c329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fd237c3295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fd237c3295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fd237c329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fd237c329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d237c3295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fd237c329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fd237c329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fd237c329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fd237c3295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fd237c3295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fd2b50be6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fd2b50be6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fd237c3295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fd237c3295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fd237c3295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fd237c3295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fd237c329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fd237c329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fd237c329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fd237c329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fd237c329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fd237c329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fd237c329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fd237c329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fd237c329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fd237c329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fd237c329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fd237c329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fd237c329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fd237c329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2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9.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71267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Optimization Using Method of Exhaustive Search, Greedy Search and MATLAB’s solver</a:t>
            </a:r>
            <a:endParaRPr/>
          </a:p>
        </p:txBody>
      </p:sp>
      <p:sp>
        <p:nvSpPr>
          <p:cNvPr id="64" name="Google Shape;64;p13"/>
          <p:cNvSpPr txBox="1"/>
          <p:nvPr>
            <p:ph idx="1" type="subTitle"/>
          </p:nvPr>
        </p:nvSpPr>
        <p:spPr>
          <a:xfrm>
            <a:off x="1680302" y="3573200"/>
            <a:ext cx="5783400" cy="9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report by John Michael Corbeta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Greedy Algorithm</a:t>
            </a:r>
            <a:endParaRPr/>
          </a:p>
        </p:txBody>
      </p:sp>
      <p:sp>
        <p:nvSpPr>
          <p:cNvPr id="125" name="Google Shape;125;p2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For the first stage, the sum of the elements of the column is the number of constraints covered by each variable given by</a:t>
            </a:r>
            <a:endParaRPr/>
          </a:p>
        </p:txBody>
      </p:sp>
      <p:pic>
        <p:nvPicPr>
          <p:cNvPr id="126" name="Google Shape;126;p22"/>
          <p:cNvPicPr preferRelativeResize="0"/>
          <p:nvPr/>
        </p:nvPicPr>
        <p:blipFill>
          <a:blip r:embed="rId3">
            <a:alphaModFix/>
          </a:blip>
          <a:stretch>
            <a:fillRect/>
          </a:stretch>
        </p:blipFill>
        <p:spPr>
          <a:xfrm>
            <a:off x="742663" y="2785826"/>
            <a:ext cx="7658676" cy="1144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Greedy Algorithm</a:t>
            </a:r>
            <a:endParaRPr/>
          </a:p>
        </p:txBody>
      </p:sp>
      <p:sp>
        <p:nvSpPr>
          <p:cNvPr id="132" name="Google Shape;132;p23"/>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 time we need to create a filter vector to multiply to the rows A matrix. This filter vector g can be derived as follows:</a:t>
            </a:r>
            <a:endParaRPr/>
          </a:p>
        </p:txBody>
      </p:sp>
      <p:pic>
        <p:nvPicPr>
          <p:cNvPr id="133" name="Google Shape;133;p23"/>
          <p:cNvPicPr preferRelativeResize="0"/>
          <p:nvPr/>
        </p:nvPicPr>
        <p:blipFill>
          <a:blip r:embed="rId3">
            <a:alphaModFix/>
          </a:blip>
          <a:stretch>
            <a:fillRect/>
          </a:stretch>
        </p:blipFill>
        <p:spPr>
          <a:xfrm>
            <a:off x="3071800" y="2694150"/>
            <a:ext cx="3000375" cy="1238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Greedy Algorithm</a:t>
            </a:r>
            <a:endParaRPr/>
          </a:p>
        </p:txBody>
      </p:sp>
      <p:sp>
        <p:nvSpPr>
          <p:cNvPr id="139" name="Google Shape;139;p2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sum for stage 2 is as follows:</a:t>
            </a:r>
            <a:endParaRPr/>
          </a:p>
        </p:txBody>
      </p:sp>
      <p:pic>
        <p:nvPicPr>
          <p:cNvPr id="140" name="Google Shape;140;p24"/>
          <p:cNvPicPr preferRelativeResize="0"/>
          <p:nvPr/>
        </p:nvPicPr>
        <p:blipFill>
          <a:blip r:embed="rId3">
            <a:alphaModFix/>
          </a:blip>
          <a:stretch>
            <a:fillRect/>
          </a:stretch>
        </p:blipFill>
        <p:spPr>
          <a:xfrm>
            <a:off x="783428" y="2482903"/>
            <a:ext cx="7577125" cy="109273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Greedy Algorithm</a:t>
            </a:r>
            <a:endParaRPr/>
          </a:p>
        </p:txBody>
      </p:sp>
      <p:sp>
        <p:nvSpPr>
          <p:cNvPr id="146" name="Google Shape;146;p25"/>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Flowchart</a:t>
            </a:r>
            <a:endParaRPr/>
          </a:p>
        </p:txBody>
      </p:sp>
      <p:pic>
        <p:nvPicPr>
          <p:cNvPr id="147" name="Google Shape;147;p25"/>
          <p:cNvPicPr preferRelativeResize="0"/>
          <p:nvPr/>
        </p:nvPicPr>
        <p:blipFill>
          <a:blip r:embed="rId3">
            <a:alphaModFix/>
          </a:blip>
          <a:stretch>
            <a:fillRect/>
          </a:stretch>
        </p:blipFill>
        <p:spPr>
          <a:xfrm>
            <a:off x="4904875" y="404813"/>
            <a:ext cx="3895725" cy="4333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Octave glpk Function</a:t>
            </a:r>
            <a:endParaRPr/>
          </a:p>
        </p:txBody>
      </p:sp>
      <p:sp>
        <p:nvSpPr>
          <p:cNvPr id="153" name="Google Shape;153;p2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function glpk is used to solve Linear Programming (LP) problems of the type min c</a:t>
            </a:r>
            <a:r>
              <a:rPr baseline="30000" lang="en"/>
              <a:t>T</a:t>
            </a:r>
            <a:r>
              <a:rPr lang="en"/>
              <a:t> x subject to the linear constraints Ax = b where x ≥ 0 and its variations, namely, maximize instead of minimize, and inequality constraints or mixed constraints instead of equality constraints.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Optimal</a:t>
            </a:r>
            <a:r>
              <a:rPr lang="en"/>
              <a:t> and Sub-optimal Solutions</a:t>
            </a:r>
            <a:endParaRPr/>
          </a:p>
        </p:txBody>
      </p:sp>
      <p:pic>
        <p:nvPicPr>
          <p:cNvPr id="159" name="Google Shape;159;p27"/>
          <p:cNvPicPr preferRelativeResize="0"/>
          <p:nvPr/>
        </p:nvPicPr>
        <p:blipFill>
          <a:blip r:embed="rId3">
            <a:alphaModFix/>
          </a:blip>
          <a:stretch>
            <a:fillRect/>
          </a:stretch>
        </p:blipFill>
        <p:spPr>
          <a:xfrm>
            <a:off x="1824025" y="1675800"/>
            <a:ext cx="5495925" cy="2705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Hardware</a:t>
            </a:r>
            <a:endParaRPr/>
          </a:p>
        </p:txBody>
      </p:sp>
      <p:pic>
        <p:nvPicPr>
          <p:cNvPr id="165" name="Google Shape;165;p28"/>
          <p:cNvPicPr preferRelativeResize="0"/>
          <p:nvPr/>
        </p:nvPicPr>
        <p:blipFill>
          <a:blip r:embed="rId3">
            <a:alphaModFix/>
          </a:blip>
          <a:stretch>
            <a:fillRect/>
          </a:stretch>
        </p:blipFill>
        <p:spPr>
          <a:xfrm>
            <a:off x="901250" y="1577463"/>
            <a:ext cx="7341500" cy="198858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SIMULATION RESULTS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IEEE 7-bus Test System</a:t>
            </a:r>
            <a:endParaRPr/>
          </a:p>
        </p:txBody>
      </p:sp>
      <p:pic>
        <p:nvPicPr>
          <p:cNvPr id="176" name="Google Shape;176;p30"/>
          <p:cNvPicPr preferRelativeResize="0"/>
          <p:nvPr/>
        </p:nvPicPr>
        <p:blipFill>
          <a:blip r:embed="rId3">
            <a:alphaModFix/>
          </a:blip>
          <a:stretch>
            <a:fillRect/>
          </a:stretch>
        </p:blipFill>
        <p:spPr>
          <a:xfrm>
            <a:off x="1838325" y="749488"/>
            <a:ext cx="5467350" cy="3076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IEEE 14-bus Test System</a:t>
            </a:r>
            <a:endParaRPr/>
          </a:p>
        </p:txBody>
      </p:sp>
      <p:pic>
        <p:nvPicPr>
          <p:cNvPr id="182" name="Google Shape;182;p31"/>
          <p:cNvPicPr preferRelativeResize="0"/>
          <p:nvPr/>
        </p:nvPicPr>
        <p:blipFill>
          <a:blip r:embed="rId3">
            <a:alphaModFix/>
          </a:blip>
          <a:stretch>
            <a:fillRect/>
          </a:stretch>
        </p:blipFill>
        <p:spPr>
          <a:xfrm>
            <a:off x="1881188" y="783500"/>
            <a:ext cx="5381625" cy="3124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Integer Linear Programming</a:t>
            </a:r>
            <a:endParaRPr/>
          </a:p>
        </p:txBody>
      </p:sp>
      <p:sp>
        <p:nvSpPr>
          <p:cNvPr id="70" name="Google Shape;70;p1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a:t>
            </a:r>
            <a:r>
              <a:rPr lang="en"/>
              <a:t>a mathematical optimization or feasibility program in which some or all of the variables are restricted to be integers. </a:t>
            </a:r>
            <a:endParaRPr/>
          </a:p>
          <a:p>
            <a:pPr indent="0" lvl="0" marL="0" rtl="0" algn="l">
              <a:spcBef>
                <a:spcPts val="1600"/>
              </a:spcBef>
              <a:spcAft>
                <a:spcPts val="1600"/>
              </a:spcAft>
              <a:buNone/>
            </a:pPr>
            <a:r>
              <a:rPr lang="en"/>
              <a:t>Integer programming is NP-complete. In particular, the special case of 0-1 integer linear programming, in which unknowns are binary, and only the restrictions must be satisfied, is one of Karp's 21 NP-complete problems.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IEEE 57-bus Test System</a:t>
            </a:r>
            <a:endParaRPr/>
          </a:p>
        </p:txBody>
      </p:sp>
      <p:pic>
        <p:nvPicPr>
          <p:cNvPr id="188" name="Google Shape;188;p32"/>
          <p:cNvPicPr preferRelativeResize="0"/>
          <p:nvPr/>
        </p:nvPicPr>
        <p:blipFill>
          <a:blip r:embed="rId3">
            <a:alphaModFix/>
          </a:blip>
          <a:stretch>
            <a:fillRect/>
          </a:stretch>
        </p:blipFill>
        <p:spPr>
          <a:xfrm>
            <a:off x="1628775" y="783500"/>
            <a:ext cx="5886450" cy="3009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IEEE 118-bus Test System</a:t>
            </a:r>
            <a:endParaRPr/>
          </a:p>
        </p:txBody>
      </p:sp>
      <p:pic>
        <p:nvPicPr>
          <p:cNvPr id="194" name="Google Shape;194;p33"/>
          <p:cNvPicPr preferRelativeResize="0"/>
          <p:nvPr/>
        </p:nvPicPr>
        <p:blipFill>
          <a:blip r:embed="rId3">
            <a:alphaModFix/>
          </a:blip>
          <a:stretch>
            <a:fillRect/>
          </a:stretch>
        </p:blipFill>
        <p:spPr>
          <a:xfrm>
            <a:off x="1609725" y="799275"/>
            <a:ext cx="5924550" cy="2828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IEEE 7-bus other Optimal Simulation</a:t>
            </a:r>
            <a:endParaRPr/>
          </a:p>
        </p:txBody>
      </p:sp>
      <p:pic>
        <p:nvPicPr>
          <p:cNvPr id="200" name="Google Shape;200;p34"/>
          <p:cNvPicPr preferRelativeResize="0"/>
          <p:nvPr/>
        </p:nvPicPr>
        <p:blipFill>
          <a:blip r:embed="rId3">
            <a:alphaModFix/>
          </a:blip>
          <a:stretch>
            <a:fillRect/>
          </a:stretch>
        </p:blipFill>
        <p:spPr>
          <a:xfrm>
            <a:off x="1650350" y="931300"/>
            <a:ext cx="5843275" cy="2614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460950" y="2248425"/>
            <a:ext cx="8222100" cy="90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Octave glpk vs MATLAB fmincon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7"/>
          <p:cNvSpPr txBox="1"/>
          <p:nvPr>
            <p:ph type="title"/>
          </p:nvPr>
        </p:nvSpPr>
        <p:spPr>
          <a:xfrm>
            <a:off x="387900" y="3124650"/>
            <a:ext cx="8368200" cy="15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t>Thank You</a:t>
            </a:r>
            <a:endParaRPr sz="7200"/>
          </a:p>
        </p:txBody>
      </p:sp>
      <p:pic>
        <p:nvPicPr>
          <p:cNvPr id="216" name="Google Shape;216;p37"/>
          <p:cNvPicPr preferRelativeResize="0"/>
          <p:nvPr/>
        </p:nvPicPr>
        <p:blipFill>
          <a:blip r:embed="rId3">
            <a:alphaModFix/>
          </a:blip>
          <a:stretch>
            <a:fillRect/>
          </a:stretch>
        </p:blipFill>
        <p:spPr>
          <a:xfrm>
            <a:off x="3576288" y="404825"/>
            <a:ext cx="1991419" cy="2819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Exhaustive/Brute Search</a:t>
            </a:r>
            <a:endParaRPr/>
          </a:p>
        </p:txBody>
      </p:sp>
      <p:sp>
        <p:nvSpPr>
          <p:cNvPr id="76" name="Google Shape;76;p15"/>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Is </a:t>
            </a:r>
            <a:r>
              <a:rPr lang="en"/>
              <a:t>also known as generate and test, is a very general problem-solving technique and algorithmic paradigm that consists of systematically enumerating all possible candidates for the solution and checking whether each candidate satisfies the problem's statement.</a:t>
            </a:r>
            <a:endParaRPr/>
          </a:p>
        </p:txBody>
      </p:sp>
      <p:pic>
        <p:nvPicPr>
          <p:cNvPr id="77" name="Google Shape;77;p15"/>
          <p:cNvPicPr preferRelativeResize="0"/>
          <p:nvPr/>
        </p:nvPicPr>
        <p:blipFill>
          <a:blip r:embed="rId3">
            <a:alphaModFix/>
          </a:blip>
          <a:stretch>
            <a:fillRect/>
          </a:stretch>
        </p:blipFill>
        <p:spPr>
          <a:xfrm>
            <a:off x="3290575" y="1295500"/>
            <a:ext cx="5643300" cy="255250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Greedy Algorithm</a:t>
            </a:r>
            <a:endParaRPr/>
          </a:p>
        </p:txBody>
      </p:sp>
      <p:sp>
        <p:nvSpPr>
          <p:cNvPr id="83" name="Google Shape;83;p16"/>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is a simple, intuitive algorithm that is used in optimization problems. The algorithm makes the optimal choice at each step as it attempts to find the overall optimal way to solve the entire problem. Greedy algorithms are quite successful in some problems, such as Huffman encoding which is used to compress data, or Dijkstra's algorithm, which is used to find the shortest path through a graph.</a:t>
            </a:r>
            <a:endParaRPr/>
          </a:p>
        </p:txBody>
      </p:sp>
      <p:pic>
        <p:nvPicPr>
          <p:cNvPr id="84" name="Google Shape;84;p16"/>
          <p:cNvPicPr preferRelativeResize="0"/>
          <p:nvPr/>
        </p:nvPicPr>
        <p:blipFill>
          <a:blip r:embed="rId3">
            <a:alphaModFix/>
          </a:blip>
          <a:stretch>
            <a:fillRect/>
          </a:stretch>
        </p:blipFill>
        <p:spPr>
          <a:xfrm>
            <a:off x="3988225" y="1231200"/>
            <a:ext cx="4468500" cy="2681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Optimal PMU Placement</a:t>
            </a:r>
            <a:endParaRPr/>
          </a:p>
        </p:txBody>
      </p:sp>
      <p:pic>
        <p:nvPicPr>
          <p:cNvPr id="90" name="Google Shape;90;p17"/>
          <p:cNvPicPr preferRelativeResize="0"/>
          <p:nvPr/>
        </p:nvPicPr>
        <p:blipFill>
          <a:blip r:embed="rId3">
            <a:alphaModFix/>
          </a:blip>
          <a:stretch>
            <a:fillRect/>
          </a:stretch>
        </p:blipFill>
        <p:spPr>
          <a:xfrm>
            <a:off x="1488588" y="1249200"/>
            <a:ext cx="6166815" cy="3694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Formulation</a:t>
            </a:r>
            <a:endParaRPr/>
          </a:p>
        </p:txBody>
      </p:sp>
      <p:pic>
        <p:nvPicPr>
          <p:cNvPr id="96" name="Google Shape;96;p18"/>
          <p:cNvPicPr preferRelativeResize="0"/>
          <p:nvPr/>
        </p:nvPicPr>
        <p:blipFill>
          <a:blip r:embed="rId3">
            <a:alphaModFix/>
          </a:blip>
          <a:stretch>
            <a:fillRect/>
          </a:stretch>
        </p:blipFill>
        <p:spPr>
          <a:xfrm>
            <a:off x="2628900" y="1233425"/>
            <a:ext cx="3886200" cy="2181225"/>
          </a:xfrm>
          <a:prstGeom prst="rect">
            <a:avLst/>
          </a:prstGeom>
          <a:noFill/>
          <a:ln>
            <a:noFill/>
          </a:ln>
        </p:spPr>
      </p:pic>
      <p:pic>
        <p:nvPicPr>
          <p:cNvPr id="97" name="Google Shape;97;p18"/>
          <p:cNvPicPr preferRelativeResize="0"/>
          <p:nvPr/>
        </p:nvPicPr>
        <p:blipFill>
          <a:blip r:embed="rId4">
            <a:alphaModFix/>
          </a:blip>
          <a:stretch>
            <a:fillRect/>
          </a:stretch>
        </p:blipFill>
        <p:spPr>
          <a:xfrm>
            <a:off x="1887714" y="3588200"/>
            <a:ext cx="5368574" cy="1071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Constraints</a:t>
            </a:r>
            <a:r>
              <a:rPr lang="en"/>
              <a:t> Formulation</a:t>
            </a:r>
            <a:endParaRPr/>
          </a:p>
        </p:txBody>
      </p:sp>
      <p:pic>
        <p:nvPicPr>
          <p:cNvPr id="103" name="Google Shape;103;p19"/>
          <p:cNvPicPr preferRelativeResize="0"/>
          <p:nvPr/>
        </p:nvPicPr>
        <p:blipFill>
          <a:blip r:embed="rId3">
            <a:alphaModFix/>
          </a:blip>
          <a:stretch>
            <a:fillRect/>
          </a:stretch>
        </p:blipFill>
        <p:spPr>
          <a:xfrm>
            <a:off x="603050" y="1328050"/>
            <a:ext cx="3482360" cy="1243700"/>
          </a:xfrm>
          <a:prstGeom prst="rect">
            <a:avLst/>
          </a:prstGeom>
          <a:noFill/>
          <a:ln>
            <a:noFill/>
          </a:ln>
        </p:spPr>
      </p:pic>
      <p:pic>
        <p:nvPicPr>
          <p:cNvPr id="104" name="Google Shape;104;p19"/>
          <p:cNvPicPr preferRelativeResize="0"/>
          <p:nvPr/>
        </p:nvPicPr>
        <p:blipFill>
          <a:blip r:embed="rId4">
            <a:alphaModFix/>
          </a:blip>
          <a:stretch>
            <a:fillRect/>
          </a:stretch>
        </p:blipFill>
        <p:spPr>
          <a:xfrm>
            <a:off x="4572000" y="1328050"/>
            <a:ext cx="4267200" cy="2789420"/>
          </a:xfrm>
          <a:prstGeom prst="rect">
            <a:avLst/>
          </a:prstGeom>
          <a:noFill/>
          <a:ln>
            <a:noFill/>
          </a:ln>
        </p:spPr>
      </p:pic>
      <p:pic>
        <p:nvPicPr>
          <p:cNvPr id="105" name="Google Shape;105;p19"/>
          <p:cNvPicPr preferRelativeResize="0"/>
          <p:nvPr/>
        </p:nvPicPr>
        <p:blipFill>
          <a:blip r:embed="rId5">
            <a:alphaModFix/>
          </a:blip>
          <a:stretch>
            <a:fillRect/>
          </a:stretch>
        </p:blipFill>
        <p:spPr>
          <a:xfrm>
            <a:off x="603050" y="3150950"/>
            <a:ext cx="3482350" cy="855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Exhaustive/Brute Search</a:t>
            </a:r>
            <a:endParaRPr/>
          </a:p>
        </p:txBody>
      </p:sp>
      <p:sp>
        <p:nvSpPr>
          <p:cNvPr id="111" name="Google Shape;111;p2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an OPP problem of an n bus system, with each x</a:t>
            </a:r>
            <a:r>
              <a:rPr baseline="-25000" lang="en"/>
              <a:t>i</a:t>
            </a:r>
            <a:r>
              <a:rPr lang="en"/>
              <a:t> having the two possible value as described below, the number of possible solution is as follows:</a:t>
            </a:r>
            <a:endParaRPr/>
          </a:p>
          <a:p>
            <a:pPr indent="0" lvl="0" marL="0" rtl="0" algn="l">
              <a:spcBef>
                <a:spcPts val="1600"/>
              </a:spcBef>
              <a:spcAft>
                <a:spcPts val="1600"/>
              </a:spcAft>
              <a:buNone/>
            </a:pPr>
            <a:r>
              <a:t/>
            </a:r>
            <a:endParaRPr/>
          </a:p>
        </p:txBody>
      </p:sp>
      <p:pic>
        <p:nvPicPr>
          <p:cNvPr id="112" name="Google Shape;112;p20"/>
          <p:cNvPicPr preferRelativeResize="0"/>
          <p:nvPr/>
        </p:nvPicPr>
        <p:blipFill>
          <a:blip r:embed="rId3">
            <a:alphaModFix/>
          </a:blip>
          <a:stretch>
            <a:fillRect/>
          </a:stretch>
        </p:blipFill>
        <p:spPr>
          <a:xfrm>
            <a:off x="2903800" y="2571750"/>
            <a:ext cx="3336375" cy="1344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Exhaustive Search</a:t>
            </a:r>
            <a:endParaRPr/>
          </a:p>
        </p:txBody>
      </p:sp>
      <p:sp>
        <p:nvSpPr>
          <p:cNvPr id="118" name="Google Shape;118;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Flowchart</a:t>
            </a:r>
            <a:endParaRPr/>
          </a:p>
        </p:txBody>
      </p:sp>
      <p:pic>
        <p:nvPicPr>
          <p:cNvPr id="119" name="Google Shape;119;p21"/>
          <p:cNvPicPr preferRelativeResize="0"/>
          <p:nvPr/>
        </p:nvPicPr>
        <p:blipFill>
          <a:blip r:embed="rId3">
            <a:alphaModFix/>
          </a:blip>
          <a:stretch>
            <a:fillRect/>
          </a:stretch>
        </p:blipFill>
        <p:spPr>
          <a:xfrm>
            <a:off x="5883100" y="152400"/>
            <a:ext cx="2411973" cy="4838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